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301" r:id="rId7"/>
    <p:sldId id="294" r:id="rId8"/>
    <p:sldId id="296" r:id="rId9"/>
    <p:sldId id="300" r:id="rId10"/>
    <p:sldId id="297" r:id="rId11"/>
    <p:sldId id="299" r:id="rId12"/>
    <p:sldId id="302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39" autoAdjust="0"/>
  </p:normalViewPr>
  <p:slideViewPr>
    <p:cSldViewPr snapToGrid="0">
      <p:cViewPr>
        <p:scale>
          <a:sx n="70" d="100"/>
          <a:sy n="70" d="100"/>
        </p:scale>
        <p:origin x="492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6EAE3-CE90-46D2-AB20-A40E4BE152B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250A8C-6157-4AF5-A708-B620EFDBD23A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RUOLO </a:t>
          </a:r>
          <a:endParaRPr lang="it-IT" dirty="0"/>
        </a:p>
      </dgm:t>
    </dgm:pt>
    <dgm:pt modelId="{20F3C6F5-F2B6-4DA0-AE67-F5A724DE09D0}" type="parTrans" cxnId="{99AE11D3-BC6D-4EFD-8494-43AC5B20F581}">
      <dgm:prSet/>
      <dgm:spPr/>
      <dgm:t>
        <a:bodyPr/>
        <a:lstStyle/>
        <a:p>
          <a:endParaRPr lang="it-IT"/>
        </a:p>
      </dgm:t>
    </dgm:pt>
    <dgm:pt modelId="{580D85E0-A0A7-453B-B92E-FF7FB9F394FB}" type="sibTrans" cxnId="{99AE11D3-BC6D-4EFD-8494-43AC5B20F581}">
      <dgm:prSet/>
      <dgm:spPr/>
      <dgm:t>
        <a:bodyPr/>
        <a:lstStyle/>
        <a:p>
          <a:endParaRPr lang="it-IT"/>
        </a:p>
      </dgm:t>
    </dgm:pt>
    <dgm:pt modelId="{D9E531D7-4CD1-41C6-BF17-E553C048A946}">
      <dgm:prSet phldrT="[Testo]"/>
      <dgm:spPr/>
      <dgm:t>
        <a:bodyPr/>
        <a:lstStyle/>
        <a:p>
          <a:r>
            <a:rPr lang="it-IT" dirty="0" smtClean="0"/>
            <a:t>FUNZIONE</a:t>
          </a:r>
          <a:endParaRPr lang="it-IT" dirty="0"/>
        </a:p>
      </dgm:t>
    </dgm:pt>
    <dgm:pt modelId="{8F80992D-444E-40C8-957B-A4EFF7E97A58}" type="parTrans" cxnId="{4493E81D-77B7-484C-8F53-C132FEBE4D8E}">
      <dgm:prSet/>
      <dgm:spPr/>
      <dgm:t>
        <a:bodyPr/>
        <a:lstStyle/>
        <a:p>
          <a:endParaRPr lang="it-IT"/>
        </a:p>
      </dgm:t>
    </dgm:pt>
    <dgm:pt modelId="{D39BB882-CB3F-4996-8963-0A7B17BACDAF}" type="sibTrans" cxnId="{4493E81D-77B7-484C-8F53-C132FEBE4D8E}">
      <dgm:prSet/>
      <dgm:spPr/>
      <dgm:t>
        <a:bodyPr/>
        <a:lstStyle/>
        <a:p>
          <a:endParaRPr lang="it-IT"/>
        </a:p>
      </dgm:t>
    </dgm:pt>
    <dgm:pt modelId="{70A2BB37-A3B7-482F-80EB-970A1A97DF34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INCARICO</a:t>
          </a:r>
          <a:endParaRPr lang="it-IT" dirty="0"/>
        </a:p>
      </dgm:t>
    </dgm:pt>
    <dgm:pt modelId="{23339B0B-F2D7-4071-B44E-88CCD00DB9E1}" type="parTrans" cxnId="{FF69CCF6-DAC1-4218-9A2C-532CE2F087D5}">
      <dgm:prSet/>
      <dgm:spPr/>
      <dgm:t>
        <a:bodyPr/>
        <a:lstStyle/>
        <a:p>
          <a:endParaRPr lang="it-IT"/>
        </a:p>
      </dgm:t>
    </dgm:pt>
    <dgm:pt modelId="{C8FB27DC-C1E1-4DAA-8AFE-E35480D7972B}" type="sibTrans" cxnId="{FF69CCF6-DAC1-4218-9A2C-532CE2F087D5}">
      <dgm:prSet/>
      <dgm:spPr/>
      <dgm:t>
        <a:bodyPr/>
        <a:lstStyle/>
        <a:p>
          <a:endParaRPr lang="it-IT"/>
        </a:p>
      </dgm:t>
    </dgm:pt>
    <dgm:pt modelId="{654EDF4F-0539-42CF-B5C7-CF92BB77B538}" type="pres">
      <dgm:prSet presAssocID="{3386EAE3-CE90-46D2-AB20-A40E4BE152B1}" presName="Name0" presStyleCnt="0">
        <dgm:presLayoutVars>
          <dgm:dir/>
          <dgm:animLvl val="lvl"/>
          <dgm:resizeHandles val="exact"/>
        </dgm:presLayoutVars>
      </dgm:prSet>
      <dgm:spPr/>
    </dgm:pt>
    <dgm:pt modelId="{EF28986C-5575-40E6-B02C-F6753C8500B4}" type="pres">
      <dgm:prSet presAssocID="{76250A8C-6157-4AF5-A708-B620EFDBD2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484F6-F0F4-43CC-B5D0-AABEC94B9EFF}" type="pres">
      <dgm:prSet presAssocID="{580D85E0-A0A7-453B-B92E-FF7FB9F394FB}" presName="parTxOnlySpace" presStyleCnt="0"/>
      <dgm:spPr/>
    </dgm:pt>
    <dgm:pt modelId="{2B4A0897-42D0-4B78-A46A-5F3242CF43D8}" type="pres">
      <dgm:prSet presAssocID="{D9E531D7-4CD1-41C6-BF17-E553C048A94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5A92F5-3DD8-4740-91D7-84F6A9EC4707}" type="pres">
      <dgm:prSet presAssocID="{D39BB882-CB3F-4996-8963-0A7B17BACDAF}" presName="parTxOnlySpace" presStyleCnt="0"/>
      <dgm:spPr/>
    </dgm:pt>
    <dgm:pt modelId="{716B409D-5799-4EC6-9373-E634EE08870D}" type="pres">
      <dgm:prSet presAssocID="{70A2BB37-A3B7-482F-80EB-970A1A97DF3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D9D5C0-24C3-487B-936B-BCCF3DC46A8C}" type="presOf" srcId="{3386EAE3-CE90-46D2-AB20-A40E4BE152B1}" destId="{654EDF4F-0539-42CF-B5C7-CF92BB77B538}" srcOrd="0" destOrd="0" presId="urn:microsoft.com/office/officeart/2005/8/layout/chevron1"/>
    <dgm:cxn modelId="{B8991E6A-B657-46EA-BACF-00822BC83F84}" type="presOf" srcId="{76250A8C-6157-4AF5-A708-B620EFDBD23A}" destId="{EF28986C-5575-40E6-B02C-F6753C8500B4}" srcOrd="0" destOrd="0" presId="urn:microsoft.com/office/officeart/2005/8/layout/chevron1"/>
    <dgm:cxn modelId="{4493E81D-77B7-484C-8F53-C132FEBE4D8E}" srcId="{3386EAE3-CE90-46D2-AB20-A40E4BE152B1}" destId="{D9E531D7-4CD1-41C6-BF17-E553C048A946}" srcOrd="1" destOrd="0" parTransId="{8F80992D-444E-40C8-957B-A4EFF7E97A58}" sibTransId="{D39BB882-CB3F-4996-8963-0A7B17BACDAF}"/>
    <dgm:cxn modelId="{FF69CCF6-DAC1-4218-9A2C-532CE2F087D5}" srcId="{3386EAE3-CE90-46D2-AB20-A40E4BE152B1}" destId="{70A2BB37-A3B7-482F-80EB-970A1A97DF34}" srcOrd="2" destOrd="0" parTransId="{23339B0B-F2D7-4071-B44E-88CCD00DB9E1}" sibTransId="{C8FB27DC-C1E1-4DAA-8AFE-E35480D7972B}"/>
    <dgm:cxn modelId="{7D856D50-3858-4305-BE1F-93012446C07B}" type="presOf" srcId="{D9E531D7-4CD1-41C6-BF17-E553C048A946}" destId="{2B4A0897-42D0-4B78-A46A-5F3242CF43D8}" srcOrd="0" destOrd="0" presId="urn:microsoft.com/office/officeart/2005/8/layout/chevron1"/>
    <dgm:cxn modelId="{99AE11D3-BC6D-4EFD-8494-43AC5B20F581}" srcId="{3386EAE3-CE90-46D2-AB20-A40E4BE152B1}" destId="{76250A8C-6157-4AF5-A708-B620EFDBD23A}" srcOrd="0" destOrd="0" parTransId="{20F3C6F5-F2B6-4DA0-AE67-F5A724DE09D0}" sibTransId="{580D85E0-A0A7-453B-B92E-FF7FB9F394FB}"/>
    <dgm:cxn modelId="{12C2563D-5187-4E48-B40C-531ADED799CC}" type="presOf" srcId="{70A2BB37-A3B7-482F-80EB-970A1A97DF34}" destId="{716B409D-5799-4EC6-9373-E634EE08870D}" srcOrd="0" destOrd="0" presId="urn:microsoft.com/office/officeart/2005/8/layout/chevron1"/>
    <dgm:cxn modelId="{18241FE0-9020-47FB-ACB7-8A8FA18D752B}" type="presParOf" srcId="{654EDF4F-0539-42CF-B5C7-CF92BB77B538}" destId="{EF28986C-5575-40E6-B02C-F6753C8500B4}" srcOrd="0" destOrd="0" presId="urn:microsoft.com/office/officeart/2005/8/layout/chevron1"/>
    <dgm:cxn modelId="{AFE4AACB-3F5C-4A66-A45C-4964DD324366}" type="presParOf" srcId="{654EDF4F-0539-42CF-B5C7-CF92BB77B538}" destId="{7A3484F6-F0F4-43CC-B5D0-AABEC94B9EFF}" srcOrd="1" destOrd="0" presId="urn:microsoft.com/office/officeart/2005/8/layout/chevron1"/>
    <dgm:cxn modelId="{EBC8FD60-AE10-4F7F-B746-E8FFF08C5ACD}" type="presParOf" srcId="{654EDF4F-0539-42CF-B5C7-CF92BB77B538}" destId="{2B4A0897-42D0-4B78-A46A-5F3242CF43D8}" srcOrd="2" destOrd="0" presId="urn:microsoft.com/office/officeart/2005/8/layout/chevron1"/>
    <dgm:cxn modelId="{98395C3D-9B32-408D-BE5C-490161C97F9C}" type="presParOf" srcId="{654EDF4F-0539-42CF-B5C7-CF92BB77B538}" destId="{DD5A92F5-3DD8-4740-91D7-84F6A9EC4707}" srcOrd="3" destOrd="0" presId="urn:microsoft.com/office/officeart/2005/8/layout/chevron1"/>
    <dgm:cxn modelId="{B624D02B-FB3C-4D6A-B2D9-EFC26B03E8FD}" type="presParOf" srcId="{654EDF4F-0539-42CF-B5C7-CF92BB77B538}" destId="{716B409D-5799-4EC6-9373-E634EE0887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6EAE3-CE90-46D2-AB20-A40E4BE152B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6250A8C-6157-4AF5-A708-B620EFDBD23A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RUOLO </a:t>
          </a:r>
          <a:endParaRPr lang="it-IT" dirty="0"/>
        </a:p>
      </dgm:t>
    </dgm:pt>
    <dgm:pt modelId="{20F3C6F5-F2B6-4DA0-AE67-F5A724DE09D0}" type="parTrans" cxnId="{99AE11D3-BC6D-4EFD-8494-43AC5B20F581}">
      <dgm:prSet/>
      <dgm:spPr/>
      <dgm:t>
        <a:bodyPr/>
        <a:lstStyle/>
        <a:p>
          <a:endParaRPr lang="it-IT"/>
        </a:p>
      </dgm:t>
    </dgm:pt>
    <dgm:pt modelId="{580D85E0-A0A7-453B-B92E-FF7FB9F394FB}" type="sibTrans" cxnId="{99AE11D3-BC6D-4EFD-8494-43AC5B20F581}">
      <dgm:prSet/>
      <dgm:spPr/>
      <dgm:t>
        <a:bodyPr/>
        <a:lstStyle/>
        <a:p>
          <a:endParaRPr lang="it-IT"/>
        </a:p>
      </dgm:t>
    </dgm:pt>
    <dgm:pt modelId="{D9E531D7-4CD1-41C6-BF17-E553C048A946}">
      <dgm:prSet phldrT="[Testo]"/>
      <dgm:spPr/>
      <dgm:t>
        <a:bodyPr/>
        <a:lstStyle/>
        <a:p>
          <a:r>
            <a:rPr lang="it-IT" dirty="0" smtClean="0"/>
            <a:t>FUNZIONE</a:t>
          </a:r>
          <a:endParaRPr lang="it-IT" dirty="0"/>
        </a:p>
      </dgm:t>
    </dgm:pt>
    <dgm:pt modelId="{8F80992D-444E-40C8-957B-A4EFF7E97A58}" type="parTrans" cxnId="{4493E81D-77B7-484C-8F53-C132FEBE4D8E}">
      <dgm:prSet/>
      <dgm:spPr/>
      <dgm:t>
        <a:bodyPr/>
        <a:lstStyle/>
        <a:p>
          <a:endParaRPr lang="it-IT"/>
        </a:p>
      </dgm:t>
    </dgm:pt>
    <dgm:pt modelId="{D39BB882-CB3F-4996-8963-0A7B17BACDAF}" type="sibTrans" cxnId="{4493E81D-77B7-484C-8F53-C132FEBE4D8E}">
      <dgm:prSet/>
      <dgm:spPr/>
      <dgm:t>
        <a:bodyPr/>
        <a:lstStyle/>
        <a:p>
          <a:endParaRPr lang="it-IT"/>
        </a:p>
      </dgm:t>
    </dgm:pt>
    <dgm:pt modelId="{70A2BB37-A3B7-482F-80EB-970A1A97DF34}">
      <dgm:prSet phldrT="[Testo]"/>
      <dgm:spPr>
        <a:solidFill>
          <a:srgbClr val="002060"/>
        </a:solidFill>
      </dgm:spPr>
      <dgm:t>
        <a:bodyPr/>
        <a:lstStyle/>
        <a:p>
          <a:r>
            <a:rPr lang="it-IT" dirty="0" smtClean="0"/>
            <a:t>INCARICO</a:t>
          </a:r>
          <a:endParaRPr lang="it-IT" dirty="0"/>
        </a:p>
      </dgm:t>
    </dgm:pt>
    <dgm:pt modelId="{23339B0B-F2D7-4071-B44E-88CCD00DB9E1}" type="parTrans" cxnId="{FF69CCF6-DAC1-4218-9A2C-532CE2F087D5}">
      <dgm:prSet/>
      <dgm:spPr/>
      <dgm:t>
        <a:bodyPr/>
        <a:lstStyle/>
        <a:p>
          <a:endParaRPr lang="it-IT"/>
        </a:p>
      </dgm:t>
    </dgm:pt>
    <dgm:pt modelId="{C8FB27DC-C1E1-4DAA-8AFE-E35480D7972B}" type="sibTrans" cxnId="{FF69CCF6-DAC1-4218-9A2C-532CE2F087D5}">
      <dgm:prSet/>
      <dgm:spPr/>
      <dgm:t>
        <a:bodyPr/>
        <a:lstStyle/>
        <a:p>
          <a:endParaRPr lang="it-IT"/>
        </a:p>
      </dgm:t>
    </dgm:pt>
    <dgm:pt modelId="{654EDF4F-0539-42CF-B5C7-CF92BB77B538}" type="pres">
      <dgm:prSet presAssocID="{3386EAE3-CE90-46D2-AB20-A40E4BE152B1}" presName="Name0" presStyleCnt="0">
        <dgm:presLayoutVars>
          <dgm:dir/>
          <dgm:animLvl val="lvl"/>
          <dgm:resizeHandles val="exact"/>
        </dgm:presLayoutVars>
      </dgm:prSet>
      <dgm:spPr/>
    </dgm:pt>
    <dgm:pt modelId="{EF28986C-5575-40E6-B02C-F6753C8500B4}" type="pres">
      <dgm:prSet presAssocID="{76250A8C-6157-4AF5-A708-B620EFDBD23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484F6-F0F4-43CC-B5D0-AABEC94B9EFF}" type="pres">
      <dgm:prSet presAssocID="{580D85E0-A0A7-453B-B92E-FF7FB9F394FB}" presName="parTxOnlySpace" presStyleCnt="0"/>
      <dgm:spPr/>
    </dgm:pt>
    <dgm:pt modelId="{2B4A0897-42D0-4B78-A46A-5F3242CF43D8}" type="pres">
      <dgm:prSet presAssocID="{D9E531D7-4CD1-41C6-BF17-E553C048A94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5A92F5-3DD8-4740-91D7-84F6A9EC4707}" type="pres">
      <dgm:prSet presAssocID="{D39BB882-CB3F-4996-8963-0A7B17BACDAF}" presName="parTxOnlySpace" presStyleCnt="0"/>
      <dgm:spPr/>
    </dgm:pt>
    <dgm:pt modelId="{716B409D-5799-4EC6-9373-E634EE08870D}" type="pres">
      <dgm:prSet presAssocID="{70A2BB37-A3B7-482F-80EB-970A1A97DF3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AD9D5C0-24C3-487B-936B-BCCF3DC46A8C}" type="presOf" srcId="{3386EAE3-CE90-46D2-AB20-A40E4BE152B1}" destId="{654EDF4F-0539-42CF-B5C7-CF92BB77B538}" srcOrd="0" destOrd="0" presId="urn:microsoft.com/office/officeart/2005/8/layout/chevron1"/>
    <dgm:cxn modelId="{B8991E6A-B657-46EA-BACF-00822BC83F84}" type="presOf" srcId="{76250A8C-6157-4AF5-A708-B620EFDBD23A}" destId="{EF28986C-5575-40E6-B02C-F6753C8500B4}" srcOrd="0" destOrd="0" presId="urn:microsoft.com/office/officeart/2005/8/layout/chevron1"/>
    <dgm:cxn modelId="{4493E81D-77B7-484C-8F53-C132FEBE4D8E}" srcId="{3386EAE3-CE90-46D2-AB20-A40E4BE152B1}" destId="{D9E531D7-4CD1-41C6-BF17-E553C048A946}" srcOrd="1" destOrd="0" parTransId="{8F80992D-444E-40C8-957B-A4EFF7E97A58}" sibTransId="{D39BB882-CB3F-4996-8963-0A7B17BACDAF}"/>
    <dgm:cxn modelId="{FF69CCF6-DAC1-4218-9A2C-532CE2F087D5}" srcId="{3386EAE3-CE90-46D2-AB20-A40E4BE152B1}" destId="{70A2BB37-A3B7-482F-80EB-970A1A97DF34}" srcOrd="2" destOrd="0" parTransId="{23339B0B-F2D7-4071-B44E-88CCD00DB9E1}" sibTransId="{C8FB27DC-C1E1-4DAA-8AFE-E35480D7972B}"/>
    <dgm:cxn modelId="{7D856D50-3858-4305-BE1F-93012446C07B}" type="presOf" srcId="{D9E531D7-4CD1-41C6-BF17-E553C048A946}" destId="{2B4A0897-42D0-4B78-A46A-5F3242CF43D8}" srcOrd="0" destOrd="0" presId="urn:microsoft.com/office/officeart/2005/8/layout/chevron1"/>
    <dgm:cxn modelId="{99AE11D3-BC6D-4EFD-8494-43AC5B20F581}" srcId="{3386EAE3-CE90-46D2-AB20-A40E4BE152B1}" destId="{76250A8C-6157-4AF5-A708-B620EFDBD23A}" srcOrd="0" destOrd="0" parTransId="{20F3C6F5-F2B6-4DA0-AE67-F5A724DE09D0}" sibTransId="{580D85E0-A0A7-453B-B92E-FF7FB9F394FB}"/>
    <dgm:cxn modelId="{12C2563D-5187-4E48-B40C-531ADED799CC}" type="presOf" srcId="{70A2BB37-A3B7-482F-80EB-970A1A97DF34}" destId="{716B409D-5799-4EC6-9373-E634EE08870D}" srcOrd="0" destOrd="0" presId="urn:microsoft.com/office/officeart/2005/8/layout/chevron1"/>
    <dgm:cxn modelId="{18241FE0-9020-47FB-ACB7-8A8FA18D752B}" type="presParOf" srcId="{654EDF4F-0539-42CF-B5C7-CF92BB77B538}" destId="{EF28986C-5575-40E6-B02C-F6753C8500B4}" srcOrd="0" destOrd="0" presId="urn:microsoft.com/office/officeart/2005/8/layout/chevron1"/>
    <dgm:cxn modelId="{AFE4AACB-3F5C-4A66-A45C-4964DD324366}" type="presParOf" srcId="{654EDF4F-0539-42CF-B5C7-CF92BB77B538}" destId="{7A3484F6-F0F4-43CC-B5D0-AABEC94B9EFF}" srcOrd="1" destOrd="0" presId="urn:microsoft.com/office/officeart/2005/8/layout/chevron1"/>
    <dgm:cxn modelId="{EBC8FD60-AE10-4F7F-B746-E8FFF08C5ACD}" type="presParOf" srcId="{654EDF4F-0539-42CF-B5C7-CF92BB77B538}" destId="{2B4A0897-42D0-4B78-A46A-5F3242CF43D8}" srcOrd="2" destOrd="0" presId="urn:microsoft.com/office/officeart/2005/8/layout/chevron1"/>
    <dgm:cxn modelId="{98395C3D-9B32-408D-BE5C-490161C97F9C}" type="presParOf" srcId="{654EDF4F-0539-42CF-B5C7-CF92BB77B538}" destId="{DD5A92F5-3DD8-4740-91D7-84F6A9EC4707}" srcOrd="3" destOrd="0" presId="urn:microsoft.com/office/officeart/2005/8/layout/chevron1"/>
    <dgm:cxn modelId="{B624D02B-FB3C-4D6A-B2D9-EFC26B03E8FD}" type="presParOf" srcId="{654EDF4F-0539-42CF-B5C7-CF92BB77B538}" destId="{716B409D-5799-4EC6-9373-E634EE08870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8986C-5575-40E6-B02C-F6753C8500B4}">
      <dsp:nvSpPr>
        <dsp:cNvPr id="0" name=""/>
        <dsp:cNvSpPr/>
      </dsp:nvSpPr>
      <dsp:spPr>
        <a:xfrm>
          <a:off x="3168" y="0"/>
          <a:ext cx="3860609" cy="1135259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RUOLO </a:t>
          </a:r>
          <a:endParaRPr lang="it-IT" sz="4500" kern="1200" dirty="0"/>
        </a:p>
      </dsp:txBody>
      <dsp:txXfrm>
        <a:off x="570798" y="0"/>
        <a:ext cx="2725350" cy="1135259"/>
      </dsp:txXfrm>
    </dsp:sp>
    <dsp:sp modelId="{2B4A0897-42D0-4B78-A46A-5F3242CF43D8}">
      <dsp:nvSpPr>
        <dsp:cNvPr id="0" name=""/>
        <dsp:cNvSpPr/>
      </dsp:nvSpPr>
      <dsp:spPr>
        <a:xfrm>
          <a:off x="3477717" y="0"/>
          <a:ext cx="3860609" cy="1135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FUNZIONE</a:t>
          </a:r>
          <a:endParaRPr lang="it-IT" sz="4500" kern="1200" dirty="0"/>
        </a:p>
      </dsp:txBody>
      <dsp:txXfrm>
        <a:off x="4045347" y="0"/>
        <a:ext cx="2725350" cy="1135259"/>
      </dsp:txXfrm>
    </dsp:sp>
    <dsp:sp modelId="{716B409D-5799-4EC6-9373-E634EE08870D}">
      <dsp:nvSpPr>
        <dsp:cNvPr id="0" name=""/>
        <dsp:cNvSpPr/>
      </dsp:nvSpPr>
      <dsp:spPr>
        <a:xfrm>
          <a:off x="6952266" y="0"/>
          <a:ext cx="3860609" cy="1135259"/>
        </a:xfrm>
        <a:prstGeom prst="chevron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INCARICO</a:t>
          </a:r>
          <a:endParaRPr lang="it-IT" sz="4500" kern="1200" dirty="0"/>
        </a:p>
      </dsp:txBody>
      <dsp:txXfrm>
        <a:off x="7519896" y="0"/>
        <a:ext cx="2725350" cy="1135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8986C-5575-40E6-B02C-F6753C8500B4}">
      <dsp:nvSpPr>
        <dsp:cNvPr id="0" name=""/>
        <dsp:cNvSpPr/>
      </dsp:nvSpPr>
      <dsp:spPr>
        <a:xfrm>
          <a:off x="3168" y="0"/>
          <a:ext cx="3860609" cy="1135259"/>
        </a:xfrm>
        <a:prstGeom prst="chevron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RUOLO </a:t>
          </a:r>
          <a:endParaRPr lang="it-IT" sz="4500" kern="1200" dirty="0"/>
        </a:p>
      </dsp:txBody>
      <dsp:txXfrm>
        <a:off x="570798" y="0"/>
        <a:ext cx="2725350" cy="1135259"/>
      </dsp:txXfrm>
    </dsp:sp>
    <dsp:sp modelId="{2B4A0897-42D0-4B78-A46A-5F3242CF43D8}">
      <dsp:nvSpPr>
        <dsp:cNvPr id="0" name=""/>
        <dsp:cNvSpPr/>
      </dsp:nvSpPr>
      <dsp:spPr>
        <a:xfrm>
          <a:off x="3477717" y="0"/>
          <a:ext cx="3860609" cy="11352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FUNZIONE</a:t>
          </a:r>
          <a:endParaRPr lang="it-IT" sz="4500" kern="1200" dirty="0"/>
        </a:p>
      </dsp:txBody>
      <dsp:txXfrm>
        <a:off x="4045347" y="0"/>
        <a:ext cx="2725350" cy="1135259"/>
      </dsp:txXfrm>
    </dsp:sp>
    <dsp:sp modelId="{716B409D-5799-4EC6-9373-E634EE08870D}">
      <dsp:nvSpPr>
        <dsp:cNvPr id="0" name=""/>
        <dsp:cNvSpPr/>
      </dsp:nvSpPr>
      <dsp:spPr>
        <a:xfrm>
          <a:off x="6952266" y="0"/>
          <a:ext cx="3860609" cy="1135259"/>
        </a:xfrm>
        <a:prstGeom prst="chevron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/>
            <a:t>INCARICO</a:t>
          </a:r>
          <a:endParaRPr lang="it-IT" sz="4500" kern="1200" dirty="0"/>
        </a:p>
      </dsp:txBody>
      <dsp:txXfrm>
        <a:off x="7519896" y="0"/>
        <a:ext cx="2725350" cy="1135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15/05/2024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15/05/2024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15/05/2024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nurse24.it/dossier/pubblico-impiego/firmato-contratto-comparto-sanita-2019-2021.html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269" y="758952"/>
            <a:ext cx="5904411" cy="3227514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TRA IL DIRE E IL FARE BISOGNA DOCUMENTARE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943" y="4508500"/>
            <a:ext cx="6244046" cy="1279652"/>
          </a:xfrm>
        </p:spPr>
        <p:txBody>
          <a:bodyPr>
            <a:normAutofit fontScale="47500" lnSpcReduction="20000"/>
          </a:bodyPr>
          <a:lstStyle/>
          <a:p>
            <a:r>
              <a:rPr lang="it-IT" sz="2800" b="1" dirty="0" smtClean="0">
                <a:solidFill>
                  <a:schemeClr val="tx2"/>
                </a:solidFill>
              </a:rPr>
              <a:t>EUGENIA PELLEGRINO</a:t>
            </a:r>
            <a:endParaRPr lang="it-IT" sz="2800" b="1" dirty="0">
              <a:solidFill>
                <a:schemeClr val="tx2"/>
              </a:solidFill>
            </a:endParaRPr>
          </a:p>
          <a:p>
            <a:r>
              <a:rPr lang="it-IT" sz="2800" b="1" i="1" dirty="0" smtClean="0">
                <a:solidFill>
                  <a:schemeClr val="tx2"/>
                </a:solidFill>
              </a:rPr>
              <a:t>CASE MANAGER </a:t>
            </a:r>
          </a:p>
          <a:p>
            <a:r>
              <a:rPr lang="it-IT" sz="2500" b="1" dirty="0" smtClean="0">
                <a:solidFill>
                  <a:schemeClr val="tx2"/>
                </a:solidFill>
              </a:rPr>
              <a:t>S.S. CHIRURGIA BARIATRICA ED ESOFAGOGASTRICA FUNZIONALE</a:t>
            </a:r>
          </a:p>
          <a:p>
            <a:r>
              <a:rPr lang="it-IT" sz="2500" b="1" dirty="0" smtClean="0">
                <a:solidFill>
                  <a:schemeClr val="tx2"/>
                </a:solidFill>
              </a:rPr>
              <a:t>FONDAZIONE </a:t>
            </a:r>
            <a:r>
              <a:rPr lang="it-IT" sz="2500" b="1" dirty="0" err="1" smtClean="0">
                <a:solidFill>
                  <a:schemeClr val="tx2"/>
                </a:solidFill>
              </a:rPr>
              <a:t>irccs</a:t>
            </a:r>
            <a:r>
              <a:rPr lang="it-IT" sz="2500" b="1" dirty="0" smtClean="0">
                <a:solidFill>
                  <a:schemeClr val="tx2"/>
                </a:solidFill>
              </a:rPr>
              <a:t> POLICLINICO SAN MATTEO - PAVIA</a:t>
            </a:r>
            <a:endParaRPr lang="it-IT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4183" y="1375955"/>
            <a:ext cx="6783977" cy="3074126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200" i="1" dirty="0" smtClean="0"/>
              <a:t>Ringrazio per l’attenzione</a:t>
            </a:r>
            <a:r>
              <a:rPr lang="it-IT" sz="2400" b="0" dirty="0" smtClean="0"/>
              <a:t/>
            </a:r>
            <a:br>
              <a:rPr lang="it-IT" sz="2400" b="0" dirty="0" smtClean="0"/>
            </a:br>
            <a:endParaRPr lang="it-IT" sz="2400" b="0" dirty="0"/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BdaTIxWoo6BjZZhV_m1hbo5OBoDlGOJ_cDmmBiQQvWTd38AqQjG7dW41rJjfYi_8wTxrYJIA4jz-lV-6MNtFeqVT3fZSd3f3GvFzWXuYj8fI11sJYUGucCIJngOnUNvwPnHXVgfKc_ickm6OCSNc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54" y="2570244"/>
            <a:ext cx="2587518" cy="1505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99339" y="422808"/>
            <a:ext cx="11213392" cy="4441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IL NOSTRO E’ UN </a:t>
            </a:r>
            <a:r>
              <a:rPr lang="it-IT" sz="2400" dirty="0" smtClean="0">
                <a:solidFill>
                  <a:schemeClr val="bg1"/>
                </a:solidFill>
              </a:rPr>
              <a:t>RACCONTO PROFESSIONALE </a:t>
            </a:r>
            <a:r>
              <a:rPr lang="it-IT" sz="2400" dirty="0" smtClean="0">
                <a:solidFill>
                  <a:schemeClr val="bg1"/>
                </a:solidFill>
              </a:rPr>
              <a:t>COMUNE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9338" y="1374647"/>
            <a:ext cx="6811653" cy="452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CHE TIPO DI </a:t>
            </a:r>
            <a:r>
              <a:rPr lang="it-IT" b="1" i="1" dirty="0" smtClean="0"/>
              <a:t>SCOUTING</a:t>
            </a:r>
            <a:r>
              <a:rPr lang="it-IT" b="1" dirty="0" smtClean="0"/>
              <a:t> ADOTTIAMO NEL CONTESTO DI LAVORO?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580367" y="1933257"/>
            <a:ext cx="6811653" cy="4528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COME SI INFORMANO LE PERSONE E QUALI FONTI UTILIZZANO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1028" name="Picture 4" descr="https://lh7-us.googleusercontent.com/ARF2E61x_v-Q0UbGo5_tTr4LDgnmOgAYbRFdJ7iF0v06pp_gXConPgfrVMw6XF8M28oIWmfmXP7TaOUy3wZ5PHL0PnlISpy3yNQ8WeiYcru5ICo96C3lv9rvc-vABtI1WjVYWJOGzMRx5t-i7Gv_w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09" y="2003448"/>
            <a:ext cx="4155622" cy="311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657109" y="1374647"/>
            <a:ext cx="4155622" cy="452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COSA VOGLIO COMUNICARE E</a:t>
            </a:r>
          </a:p>
          <a:p>
            <a:pPr algn="ctr"/>
            <a:r>
              <a:rPr lang="it-IT" sz="1400" b="1" dirty="0" smtClean="0"/>
              <a:t> COME LA COMUNICO</a:t>
            </a:r>
            <a:endParaRPr lang="it-IT" sz="1400" b="1" dirty="0"/>
          </a:p>
        </p:txBody>
      </p:sp>
      <p:sp>
        <p:nvSpPr>
          <p:cNvPr id="9" name="Rettangolo 8"/>
          <p:cNvSpPr/>
          <p:nvPr/>
        </p:nvSpPr>
        <p:spPr>
          <a:xfrm>
            <a:off x="7657109" y="5355771"/>
            <a:ext cx="4155622" cy="12366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Scouting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Notiziabilità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Flussi di validazione di contenuto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Valutazione opportunità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Canale di diffusione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it-IT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Tecnica di narrazione</a:t>
            </a:r>
            <a:endParaRPr lang="it-IT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e 9"/>
          <p:cNvSpPr/>
          <p:nvPr/>
        </p:nvSpPr>
        <p:spPr>
          <a:xfrm>
            <a:off x="707128" y="4929050"/>
            <a:ext cx="1706880" cy="138466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URP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2835686" y="4929050"/>
            <a:ext cx="1706880" cy="138466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UFFICIO STAMPA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964245" y="4929050"/>
            <a:ext cx="1706880" cy="1384663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TERZO SETTORE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992777" y="2612571"/>
            <a:ext cx="2325189" cy="15675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2400" b="1" dirty="0" smtClean="0">
                <a:ln/>
                <a:solidFill>
                  <a:schemeClr val="tx2"/>
                </a:solidFill>
              </a:rPr>
              <a:t>OBIETTIVO</a:t>
            </a:r>
          </a:p>
          <a:p>
            <a:pPr algn="ctr"/>
            <a:endParaRPr lang="it-IT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15" name="Connettore 2 14"/>
          <p:cNvCxnSpPr>
            <a:stCxn id="11" idx="6"/>
          </p:cNvCxnSpPr>
          <p:nvPr/>
        </p:nvCxnSpPr>
        <p:spPr>
          <a:xfrm>
            <a:off x="3317966" y="3396343"/>
            <a:ext cx="9840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026" idx="2"/>
          </p:cNvCxnSpPr>
          <p:nvPr/>
        </p:nvCxnSpPr>
        <p:spPr>
          <a:xfrm>
            <a:off x="5764013" y="4075611"/>
            <a:ext cx="1061" cy="7663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4" idx="2"/>
          </p:cNvCxnSpPr>
          <p:nvPr/>
        </p:nvCxnSpPr>
        <p:spPr>
          <a:xfrm flipH="1" flipV="1">
            <a:off x="4659086" y="5621381"/>
            <a:ext cx="3051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2472267" y="5621381"/>
            <a:ext cx="30515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99339" y="422808"/>
            <a:ext cx="11213392" cy="4441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bg1"/>
                </a:solidFill>
              </a:rPr>
              <a:t>PERCHE’ DOCUMENTARE: 4 TEMI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9339" y="956871"/>
            <a:ext cx="4036456" cy="444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1. TRACCIABILITA’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99339" y="1490934"/>
            <a:ext cx="3614852" cy="4441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2. COMUNICAZIONE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99339" y="2024997"/>
            <a:ext cx="3614852" cy="444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3. RESPONSABILITA’ LEGALE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9339" y="2559060"/>
            <a:ext cx="3614852" cy="444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 smtClean="0">
                <a:solidFill>
                  <a:schemeClr val="tx1"/>
                </a:solidFill>
              </a:rPr>
              <a:t>4. RICERCA E ANALISI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9781" y="3886917"/>
            <a:ext cx="3388588" cy="58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IL </a:t>
            </a:r>
            <a:r>
              <a:rPr lang="it-IT" sz="1400" b="1" dirty="0">
                <a:solidFill>
                  <a:schemeClr val="tx1"/>
                </a:solidFill>
              </a:rPr>
              <a:t>RISCHIO CLINICO NELL</a:t>
            </a:r>
            <a:r>
              <a:rPr lang="it-IT" sz="1400" b="1" dirty="0" smtClean="0">
                <a:solidFill>
                  <a:schemeClr val="tx1"/>
                </a:solidFill>
              </a:rPr>
              <a:t>’ AGIRE PROFESSIONALE</a:t>
            </a:r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sz="1400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/>
            </a:r>
            <a:br>
              <a:rPr lang="it-IT" sz="1400" dirty="0">
                <a:solidFill>
                  <a:schemeClr val="tx1"/>
                </a:solidFill>
              </a:rPr>
            </a:br>
            <a:endParaRPr lang="it-IT" sz="1400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01738" y="1088598"/>
            <a:ext cx="6310993" cy="398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4015">
              <a:spcBef>
                <a:spcPts val="1410"/>
              </a:spcBef>
            </a:pPr>
            <a:r>
              <a:rPr lang="it-IT" sz="1600" dirty="0">
                <a:solidFill>
                  <a:srgbClr val="CC0000"/>
                </a:solidFill>
              </a:rPr>
              <a:t>● </a:t>
            </a:r>
            <a:r>
              <a:rPr lang="it-IT" sz="1600" b="1" i="1" dirty="0" smtClean="0">
                <a:solidFill>
                  <a:srgbClr val="FF0000"/>
                </a:solidFill>
              </a:rPr>
              <a:t>COMUNICAZIONE VERBALE</a:t>
            </a:r>
            <a:endParaRPr lang="it-IT" sz="2000" b="1" dirty="0">
              <a:solidFill>
                <a:srgbClr val="FF0000"/>
              </a:solidFill>
            </a:endParaRPr>
          </a:p>
          <a:p>
            <a:pPr marL="2299970" indent="-34290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Tra junior e senior staff  </a:t>
            </a:r>
            <a:endParaRPr lang="it-IT" sz="1400" dirty="0"/>
          </a:p>
          <a:p>
            <a:pPr marL="2299970" indent="-34290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Tra professionisti diversi </a:t>
            </a:r>
            <a:endParaRPr lang="it-IT" sz="1400" dirty="0"/>
          </a:p>
          <a:p>
            <a:pPr marL="2294687" marR="1372337" indent="-34290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Tra specialità e dipartimenti  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2294687" marR="1372337" indent="-342900"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</a:rPr>
              <a:t>Adeguata </a:t>
            </a:r>
            <a:r>
              <a:rPr lang="it-IT" sz="1400" dirty="0">
                <a:solidFill>
                  <a:srgbClr val="000000"/>
                </a:solidFill>
              </a:rPr>
              <a:t>condivisione </a:t>
            </a:r>
            <a:r>
              <a:rPr lang="it-IT" sz="2000" dirty="0">
                <a:solidFill>
                  <a:srgbClr val="000000"/>
                </a:solidFill>
              </a:rPr>
              <a:t> </a:t>
            </a:r>
            <a:endParaRPr lang="it-IT" sz="2000" dirty="0"/>
          </a:p>
          <a:p>
            <a:pPr marL="1643990">
              <a:spcBef>
                <a:spcPts val="762"/>
              </a:spcBef>
            </a:pPr>
            <a:r>
              <a:rPr lang="it-IT" sz="1600" dirty="0">
                <a:solidFill>
                  <a:srgbClr val="CC0000"/>
                </a:solidFill>
              </a:rPr>
              <a:t>● </a:t>
            </a:r>
            <a:r>
              <a:rPr lang="it-IT" sz="1600" b="1" i="1" dirty="0" smtClean="0">
                <a:solidFill>
                  <a:srgbClr val="FF0000"/>
                </a:solidFill>
              </a:rPr>
              <a:t>COMUNICAZIONE SCRITTA</a:t>
            </a:r>
            <a:r>
              <a:rPr lang="it-IT" sz="1600" b="1" i="1" dirty="0">
                <a:solidFill>
                  <a:srgbClr val="FF0000"/>
                </a:solidFill>
              </a:rPr>
              <a:t> </a:t>
            </a:r>
            <a:endParaRPr lang="it-IT" sz="2000" b="1" dirty="0">
              <a:solidFill>
                <a:srgbClr val="FF0000"/>
              </a:solidFill>
            </a:endParaRPr>
          </a:p>
          <a:p>
            <a:pPr marL="2339873" indent="-34290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Leggibilità e firma  </a:t>
            </a:r>
            <a:endParaRPr lang="it-IT" sz="1400" dirty="0"/>
          </a:p>
          <a:p>
            <a:pPr marL="2322754" marR="666636" indent="-34290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Piano assistenziale adeguato  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2322754" marR="666636" indent="-342900"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</a:rPr>
              <a:t>Disponibiltà della documentazione</a:t>
            </a:r>
            <a:r>
              <a:rPr lang="it-IT" sz="1400" dirty="0">
                <a:solidFill>
                  <a:srgbClr val="000000"/>
                </a:solidFill>
              </a:rPr>
              <a:t>  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2322754" marR="666636" indent="-342900"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0000"/>
                </a:solidFill>
              </a:rPr>
              <a:t>Qualità </a:t>
            </a:r>
            <a:r>
              <a:rPr lang="it-IT" sz="1400" dirty="0">
                <a:solidFill>
                  <a:srgbClr val="000000"/>
                </a:solidFill>
              </a:rPr>
              <a:t>della richiesta di  </a:t>
            </a:r>
            <a:endParaRPr lang="it-IT" sz="1400" dirty="0"/>
          </a:p>
          <a:p>
            <a:pPr marL="2319896" marR="1320127" indent="-342900">
              <a:spcBef>
                <a:spcPts val="17"/>
              </a:spcBef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consulenza e della lettera di  dimissione </a:t>
            </a:r>
            <a:endParaRPr lang="it-IT" sz="1400" dirty="0" smtClean="0">
              <a:solidFill>
                <a:srgbClr val="000000"/>
              </a:solidFill>
            </a:endParaRPr>
          </a:p>
          <a:p>
            <a:pPr marL="1976996" marR="1320127">
              <a:spcBef>
                <a:spcPts val="17"/>
              </a:spcBef>
            </a:pPr>
            <a:endParaRPr lang="it-IT" dirty="0"/>
          </a:p>
          <a:p>
            <a:pPr marR="1427594" algn="r">
              <a:spcBef>
                <a:spcPts val="272"/>
              </a:spcBef>
            </a:pPr>
            <a:r>
              <a:rPr lang="it-IT" sz="1200" b="1" i="1" dirty="0">
                <a:solidFill>
                  <a:srgbClr val="000000"/>
                </a:solidFill>
              </a:rPr>
              <a:t>Vincent, 1998</a:t>
            </a:r>
            <a:endParaRPr lang="it-IT" dirty="0"/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4214191" y="1289304"/>
            <a:ext cx="3027857" cy="396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214191" y="1713002"/>
            <a:ext cx="3027857" cy="84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>
            <a:stCxn id="6" idx="1"/>
          </p:cNvCxnSpPr>
          <p:nvPr/>
        </p:nvCxnSpPr>
        <p:spPr>
          <a:xfrm flipH="1">
            <a:off x="341907" y="2247066"/>
            <a:ext cx="257432" cy="1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341907" y="2247066"/>
            <a:ext cx="11030" cy="1758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341907" y="4005072"/>
            <a:ext cx="1011405" cy="1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1485562" y="4898957"/>
            <a:ext cx="3388588" cy="71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sz="16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MIGLIORAMENTO PRATICA CLNICA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EVIDENZE SCIENTIFICHE E RACCOMANDAZIONI</a:t>
            </a:r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sz="1400" dirty="0" smtClean="0">
              <a:solidFill>
                <a:schemeClr val="tx1"/>
              </a:solidFill>
            </a:endParaRP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/>
            </a:r>
            <a:br>
              <a:rPr lang="it-IT" sz="1400" dirty="0">
                <a:solidFill>
                  <a:schemeClr val="tx1"/>
                </a:solidFill>
              </a:rPr>
            </a:br>
            <a:endParaRPr lang="it-IT" sz="1400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cxnSp>
        <p:nvCxnSpPr>
          <p:cNvPr id="30" name="Connettore 2 29"/>
          <p:cNvCxnSpPr/>
          <p:nvPr/>
        </p:nvCxnSpPr>
        <p:spPr>
          <a:xfrm>
            <a:off x="3953088" y="3003197"/>
            <a:ext cx="14701" cy="1806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magin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8" y="4741214"/>
            <a:ext cx="2603480" cy="1726220"/>
          </a:xfrm>
          <a:prstGeom prst="rect">
            <a:avLst/>
          </a:prstGeom>
        </p:spPr>
      </p:pic>
      <p:sp>
        <p:nvSpPr>
          <p:cNvPr id="43" name="Ovale 42"/>
          <p:cNvSpPr/>
          <p:nvPr/>
        </p:nvSpPr>
        <p:spPr>
          <a:xfrm>
            <a:off x="4249064" y="2834450"/>
            <a:ext cx="3239386" cy="198563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DOCUMENTARE</a:t>
            </a:r>
          </a:p>
          <a:p>
            <a:pPr algn="ctr"/>
            <a:r>
              <a:rPr lang="it-IT" b="1" dirty="0" smtClean="0"/>
              <a:t>PERCORSO DI CURA</a:t>
            </a:r>
          </a:p>
          <a:p>
            <a:pPr algn="ctr"/>
            <a:r>
              <a:rPr lang="it-IT" sz="1400" dirty="0" smtClean="0"/>
              <a:t>(PDTA e MODELLO ORGANIZZATIVO)</a:t>
            </a:r>
            <a:endParaRPr lang="it-IT" sz="1400" dirty="0"/>
          </a:p>
        </p:txBody>
      </p:sp>
      <p:sp>
        <p:nvSpPr>
          <p:cNvPr id="46" name="Freccia ad arco 45"/>
          <p:cNvSpPr/>
          <p:nvPr/>
        </p:nvSpPr>
        <p:spPr>
          <a:xfrm>
            <a:off x="3083442" y="779722"/>
            <a:ext cx="3012558" cy="3691136"/>
          </a:xfrm>
          <a:prstGeom prst="circularArrow">
            <a:avLst>
              <a:gd name="adj1" fmla="val 13758"/>
              <a:gd name="adj2" fmla="val 1142319"/>
              <a:gd name="adj3" fmla="val 20476771"/>
              <a:gd name="adj4" fmla="val 16294567"/>
              <a:gd name="adj5" fmla="val 1344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319" y="5255657"/>
            <a:ext cx="3400425" cy="1343025"/>
          </a:xfrm>
          <a:prstGeom prst="rect">
            <a:avLst/>
          </a:prstGeom>
        </p:spPr>
      </p:pic>
      <p:sp>
        <p:nvSpPr>
          <p:cNvPr id="50" name="Ovale 49"/>
          <p:cNvSpPr/>
          <p:nvPr/>
        </p:nvSpPr>
        <p:spPr>
          <a:xfrm>
            <a:off x="7408333" y="4519561"/>
            <a:ext cx="4404398" cy="5573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DIGITALIZZAZIONE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64478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9502" y="652007"/>
            <a:ext cx="3388588" cy="17041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endParaRPr lang="it-IT" sz="3600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IL </a:t>
            </a:r>
            <a:r>
              <a:rPr lang="it-IT" sz="3200" dirty="0">
                <a:solidFill>
                  <a:schemeClr val="bg1"/>
                </a:solidFill>
              </a:rPr>
              <a:t>RISCHIO CLINICO NELL</a:t>
            </a:r>
            <a:r>
              <a:rPr lang="it-IT" sz="3200" dirty="0" smtClean="0">
                <a:solidFill>
                  <a:schemeClr val="bg1"/>
                </a:solidFill>
              </a:rPr>
              <a:t>’ AGIRE PROFESSIONALE</a:t>
            </a:r>
            <a:endParaRPr lang="it-IT" sz="4000" dirty="0">
              <a:solidFill>
                <a:schemeClr val="tx2"/>
              </a:solidFill>
            </a:endParaRPr>
          </a:p>
          <a:p>
            <a:pPr algn="ctr"/>
            <a:endParaRPr lang="it-IT" dirty="0" smtClean="0"/>
          </a:p>
          <a:p>
            <a:pPr algn="ctr"/>
            <a:endParaRPr lang="it-IT" sz="2400" dirty="0" smtClean="0">
              <a:solidFill>
                <a:schemeClr val="tx2"/>
              </a:solidFill>
            </a:endParaRPr>
          </a:p>
          <a:p>
            <a:pPr algn="ctr"/>
            <a:endParaRPr lang="it-IT" sz="2400" dirty="0">
              <a:solidFill>
                <a:schemeClr val="tx2"/>
              </a:solidFill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22514" y="4803169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tx2"/>
                </a:solidFill>
                <a:latin typeface="Arial" panose="020B0604020202020204" pitchFamily="34" charset="0"/>
              </a:rPr>
              <a:t>WHO: Key Facts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37675" y="4205128"/>
            <a:ext cx="367501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Circa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1 paziente su 10 subisce un danno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 durante l’assistenza </a:t>
            </a: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sanitaria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ogni anno si verificano più di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3 milioni di decessi a causa di cure  non sicure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it-IT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Nei 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Paesi a basso-medio reddito ben 4 persone su 100  muoiono a causa di cure non sicure. 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6973223" y="4205128"/>
            <a:ext cx="472875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tx2"/>
                </a:solidFill>
                <a:latin typeface="Arial" panose="020B0604020202020204" pitchFamily="34" charset="0"/>
              </a:rPr>
              <a:t>Oltre il 50% dei danni (1 paziente su 20) è prevenibile</a:t>
            </a:r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</a:rPr>
              <a:t>; la metà di  questi danni è attribuibile a farmaci.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73223" y="5172501"/>
            <a:ext cx="472875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Alcune stime suggeriscono che ben </a:t>
            </a:r>
            <a:r>
              <a:rPr lang="it-IT" sz="1600" b="1" dirty="0">
                <a:solidFill>
                  <a:srgbClr val="000000"/>
                </a:solidFill>
                <a:latin typeface="Arial" panose="020B0604020202020204" pitchFamily="34" charset="0"/>
              </a:rPr>
              <a:t>4 pazienti su 10 subiscono danni in contesti di cure primarie e ambulatoriali</a:t>
            </a:r>
            <a:r>
              <a:rPr lang="it-IT" sz="1600" dirty="0">
                <a:solidFill>
                  <a:srgbClr val="000000"/>
                </a:solidFill>
                <a:latin typeface="Arial" panose="020B0604020202020204" pitchFamily="34" charset="0"/>
              </a:rPr>
              <a:t>, mentre fino all’80% (23,6- 85%) di questi danni può essere evitato.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61" y="5321746"/>
            <a:ext cx="2448748" cy="9279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564" y="652008"/>
            <a:ext cx="5650891" cy="30947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79502" y="2505378"/>
            <a:ext cx="5367130" cy="1550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>
                <a:solidFill>
                  <a:schemeClr val="bg1"/>
                </a:solidFill>
              </a:rPr>
              <a:t>ERRORE: Fallimento </a:t>
            </a:r>
            <a:r>
              <a:rPr lang="it-IT" sz="2000" dirty="0">
                <a:solidFill>
                  <a:schemeClr val="bg1"/>
                </a:solidFill>
              </a:rPr>
              <a:t>nella pianificazione e/o nell’esecuzione di una  sequenza di azioni che determina il mancato  raggiungimento, non attribuibile al caso, dell’obiettivo  desiderato 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ultura dell'errore - 1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47" y="652008"/>
            <a:ext cx="1555485" cy="103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5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9303" y="-356651"/>
            <a:ext cx="8734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686550026"/>
              </p:ext>
            </p:extLst>
          </p:nvPr>
        </p:nvGraphicFramePr>
        <p:xfrm>
          <a:off x="618309" y="719667"/>
          <a:ext cx="10816045" cy="113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7"/>
          <p:cNvSpPr/>
          <p:nvPr/>
        </p:nvSpPr>
        <p:spPr>
          <a:xfrm>
            <a:off x="618309" y="1933303"/>
            <a:ext cx="3283131" cy="9450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 smtClean="0"/>
              <a:t>POSIZIONE O POSTO OCCUPATO IN UN CONTESTO SOCIALE, ORGANIZZATIVO O PROFESSIONALE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4106092" y="1933303"/>
            <a:ext cx="3283131" cy="9450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RESPONSABILITA’, ATTIVITA’ SPECIFICHE ASSEGNATE IN BASE AL RUOLO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7559141" y="5016137"/>
            <a:ext cx="3283131" cy="138466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hlinkClick r:id="rId7" tooltip="Firmato il contratto del comparto Sanità 2019-2021"/>
              </a:rPr>
              <a:t>Ccnl</a:t>
            </a:r>
            <a:r>
              <a:rPr lang="it-IT" b="1" dirty="0" smtClean="0">
                <a:solidFill>
                  <a:srgbClr val="FF0000"/>
                </a:solidFill>
                <a:hlinkClick r:id="rId7" tooltip="Firmato il contratto del comparto Sanità 2019-2021"/>
              </a:rPr>
              <a:t> </a:t>
            </a:r>
            <a:r>
              <a:rPr lang="it-IT" b="1" dirty="0">
                <a:solidFill>
                  <a:srgbClr val="FF0000"/>
                </a:solidFill>
                <a:hlinkClick r:id="rId7" tooltip="Firmato il contratto del comparto Sanità 2019-2021"/>
              </a:rPr>
              <a:t>Sanità 2019-2021</a:t>
            </a:r>
            <a:r>
              <a:rPr lang="it-IT" b="1" dirty="0"/>
              <a:t> </a:t>
            </a:r>
          </a:p>
          <a:p>
            <a:pPr algn="ctr"/>
            <a:r>
              <a:rPr lang="it-IT" b="1" dirty="0" smtClean="0"/>
              <a:t>costituito </a:t>
            </a:r>
            <a:r>
              <a:rPr lang="it-IT" b="1" dirty="0"/>
              <a:t>da alcune tipologie di </a:t>
            </a:r>
            <a:r>
              <a:rPr lang="it-IT" b="1" dirty="0" smtClean="0"/>
              <a:t>INCARICO</a:t>
            </a:r>
            <a:endParaRPr lang="it-IT" b="1" dirty="0"/>
          </a:p>
        </p:txBody>
      </p:sp>
      <p:sp>
        <p:nvSpPr>
          <p:cNvPr id="11" name="Rettangolo 10"/>
          <p:cNvSpPr/>
          <p:nvPr/>
        </p:nvSpPr>
        <p:spPr>
          <a:xfrm>
            <a:off x="745529" y="3678812"/>
            <a:ext cx="51293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70C0"/>
                </a:solidFill>
                <a:latin typeface="Open Sans"/>
              </a:rPr>
              <a:t>Incarico di </a:t>
            </a:r>
            <a:r>
              <a:rPr lang="it-IT" sz="1600" b="1" dirty="0" smtClean="0">
                <a:solidFill>
                  <a:srgbClr val="0070C0"/>
                </a:solidFill>
                <a:latin typeface="Open Sans"/>
              </a:rPr>
              <a:t>posizione</a:t>
            </a:r>
            <a:r>
              <a:rPr lang="it-IT" sz="1600" dirty="0" smtClean="0">
                <a:solidFill>
                  <a:srgbClr val="0070C0"/>
                </a:solidFill>
                <a:latin typeface="Open Sans"/>
              </a:rPr>
              <a:t> </a:t>
            </a:r>
            <a:r>
              <a:rPr lang="it-IT" sz="1600" dirty="0" smtClean="0">
                <a:solidFill>
                  <a:srgbClr val="272727"/>
                </a:solidFill>
                <a:latin typeface="Open Sans"/>
              </a:rPr>
              <a:t>per </a:t>
            </a:r>
            <a:r>
              <a:rPr lang="it-IT" sz="1600" dirty="0">
                <a:solidFill>
                  <a:srgbClr val="272727"/>
                </a:solidFill>
                <a:latin typeface="Open Sans"/>
              </a:rPr>
              <a:t>il personale inquadrato nell’area di elevata </a:t>
            </a:r>
            <a:r>
              <a:rPr lang="it-IT" sz="1600" dirty="0" smtClean="0">
                <a:solidFill>
                  <a:srgbClr val="272727"/>
                </a:solidFill>
                <a:latin typeface="Open Sans"/>
              </a:rPr>
              <a:t>qualificazione;</a:t>
            </a:r>
          </a:p>
          <a:p>
            <a:endParaRPr lang="it-IT" sz="1600" dirty="0">
              <a:solidFill>
                <a:srgbClr val="272727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70C0"/>
                </a:solidFill>
                <a:latin typeface="Open Sans"/>
              </a:rPr>
              <a:t>Incarico di funzione </a:t>
            </a:r>
            <a:r>
              <a:rPr lang="it-IT" sz="1600" b="1" dirty="0" smtClean="0">
                <a:solidFill>
                  <a:srgbClr val="0070C0"/>
                </a:solidFill>
                <a:latin typeface="Open Sans"/>
              </a:rPr>
              <a:t>organizzativa</a:t>
            </a:r>
          </a:p>
          <a:p>
            <a:r>
              <a:rPr lang="it-IT" sz="1600" dirty="0" smtClean="0">
                <a:solidFill>
                  <a:srgbClr val="272727"/>
                </a:solidFill>
                <a:latin typeface="Open Sans"/>
              </a:rPr>
              <a:t>per </a:t>
            </a:r>
            <a:r>
              <a:rPr lang="it-IT" sz="1600" dirty="0">
                <a:solidFill>
                  <a:srgbClr val="272727"/>
                </a:solidFill>
                <a:latin typeface="Open Sans"/>
              </a:rPr>
              <a:t>il personale inquadrato nell’area dei professionisti della salute e dei </a:t>
            </a:r>
            <a:r>
              <a:rPr lang="it-IT" sz="1600" dirty="0" smtClean="0">
                <a:solidFill>
                  <a:srgbClr val="272727"/>
                </a:solidFill>
                <a:latin typeface="Open Sans"/>
              </a:rPr>
              <a:t>funzionari;</a:t>
            </a:r>
          </a:p>
          <a:p>
            <a:endParaRPr lang="it-IT" sz="1600" dirty="0">
              <a:solidFill>
                <a:srgbClr val="272727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1600" b="1" dirty="0">
                <a:solidFill>
                  <a:srgbClr val="0070C0"/>
                </a:solidFill>
                <a:latin typeface="Open Sans"/>
              </a:rPr>
              <a:t>Incarico di funzione </a:t>
            </a:r>
            <a:r>
              <a:rPr lang="it-IT" sz="1600" b="1" dirty="0" smtClean="0">
                <a:solidFill>
                  <a:srgbClr val="0070C0"/>
                </a:solidFill>
                <a:latin typeface="Open Sans"/>
              </a:rPr>
              <a:t>professionale</a:t>
            </a:r>
            <a:r>
              <a:rPr lang="it-IT" sz="1600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it-IT" sz="1600" dirty="0" smtClean="0">
                <a:solidFill>
                  <a:srgbClr val="272727"/>
                </a:solidFill>
                <a:latin typeface="Open Sans"/>
              </a:rPr>
              <a:t>per </a:t>
            </a:r>
            <a:r>
              <a:rPr lang="it-IT" sz="1600" dirty="0">
                <a:solidFill>
                  <a:srgbClr val="272727"/>
                </a:solidFill>
                <a:latin typeface="Open Sans"/>
              </a:rPr>
              <a:t>il personale inquadrato nell’area dei professionisti della salute e dei funzionari, degli assistenti e nell’area degli operatori</a:t>
            </a:r>
            <a:endParaRPr lang="it-IT" sz="1600" b="0" i="0" dirty="0">
              <a:solidFill>
                <a:srgbClr val="272727"/>
              </a:solidFill>
              <a:effectLst/>
              <a:latin typeface="Open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873" y="1960343"/>
            <a:ext cx="2542252" cy="22557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317" y="3088201"/>
            <a:ext cx="1657309" cy="1803769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9108556" y="4340225"/>
            <a:ext cx="233918" cy="820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25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09303" y="-356651"/>
            <a:ext cx="8734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graphicFrame>
        <p:nvGraphicFramePr>
          <p:cNvPr id="7" name="Diagramma 6"/>
          <p:cNvGraphicFramePr/>
          <p:nvPr>
            <p:extLst/>
          </p:nvPr>
        </p:nvGraphicFramePr>
        <p:xfrm>
          <a:off x="618309" y="719667"/>
          <a:ext cx="10816045" cy="113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e 11"/>
          <p:cNvSpPr/>
          <p:nvPr/>
        </p:nvSpPr>
        <p:spPr>
          <a:xfrm>
            <a:off x="356110" y="2873000"/>
            <a:ext cx="3143411" cy="308622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PROBLEMA </a:t>
            </a:r>
          </a:p>
          <a:p>
            <a:pPr algn="ctr"/>
            <a:r>
              <a:rPr lang="it-IT" sz="2000" b="1" dirty="0" smtClean="0"/>
              <a:t>N. 1</a:t>
            </a:r>
          </a:p>
          <a:p>
            <a:pPr algn="ctr"/>
            <a:r>
              <a:rPr lang="it-IT" dirty="0" smtClean="0"/>
              <a:t>IL TUO RUOLO, FUNZIONE E/O INCARICO E’ TRACCIATO IN AZIENDA?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521" y="1938460"/>
            <a:ext cx="7934834" cy="4460664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3812" y="1938460"/>
            <a:ext cx="10750542" cy="494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IN LINEA CON PERCORSO FORMATIVO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41076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63872" y="245008"/>
            <a:ext cx="11213392" cy="4441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LA PRESTAZIONE CHE ATTUI E’ EROGABILE ?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63872" y="855133"/>
            <a:ext cx="3439261" cy="56811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b="1" dirty="0" smtClean="0">
                <a:solidFill>
                  <a:srgbClr val="0070C0"/>
                </a:solidFill>
              </a:rPr>
              <a:t>MAGGIORE COMPETENZA CONOSCITIVA </a:t>
            </a:r>
          </a:p>
          <a:p>
            <a:pPr algn="just"/>
            <a:r>
              <a:rPr lang="it-IT" sz="1200" b="1" dirty="0" smtClean="0">
                <a:solidFill>
                  <a:srgbClr val="0070C0"/>
                </a:solidFill>
              </a:rPr>
              <a:t>NELLA TERMINOLOGIA E NEGLI STRUMENTI  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CARTELLA CLINICA ELETTRONICA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CYBER SECURITY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DECISION SUPPORT SYSTEMS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TERAPIA DIGITALE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INTELLIGENZA ARTIFICIALE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TELEVISITA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TELEASSISTENZA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TELECONSULTO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CONTROLLO E MONITORAGGIO A DISTANZA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CALL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WEBINAR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097866" y="855133"/>
            <a:ext cx="7579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333A42"/>
              </a:solidFill>
              <a:latin typeface="Open Sans"/>
            </a:endParaRPr>
          </a:p>
          <a:p>
            <a:pPr algn="just"/>
            <a:r>
              <a:rPr lang="it-IT" dirty="0" smtClean="0">
                <a:solidFill>
                  <a:srgbClr val="333A42"/>
                </a:solidFill>
                <a:latin typeface="Open Sans"/>
              </a:rPr>
              <a:t>La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</a:t>
            </a:r>
            <a:r>
              <a:rPr lang="it-IT" b="1" dirty="0">
                <a:solidFill>
                  <a:srgbClr val="0070C0"/>
                </a:solidFill>
                <a:latin typeface="Open Sans"/>
              </a:rPr>
              <a:t>televisita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</a:t>
            </a:r>
            <a:r>
              <a:rPr lang="it-IT" dirty="0" smtClean="0">
                <a:solidFill>
                  <a:srgbClr val="333A42"/>
                </a:solidFill>
                <a:latin typeface="Open Sans"/>
              </a:rPr>
              <a:t>atto 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medico in cui il professionista interagisce a distanza in tempo reale con il paziente, anche con il supporto di un care-</a:t>
            </a:r>
            <a:r>
              <a:rPr lang="it-IT" dirty="0" err="1">
                <a:solidFill>
                  <a:srgbClr val="333A42"/>
                </a:solidFill>
                <a:latin typeface="Open Sans"/>
              </a:rPr>
              <a:t>giver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.  </a:t>
            </a:r>
            <a:r>
              <a:rPr lang="it-IT" b="1" dirty="0">
                <a:solidFill>
                  <a:srgbClr val="333A42"/>
                </a:solidFill>
                <a:latin typeface="Open Sans"/>
              </a:rPr>
              <a:t>non può essere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mai considerata il mezzo per condurre la relazione medico-paziente </a:t>
            </a:r>
            <a:r>
              <a:rPr lang="it-IT" b="1" dirty="0">
                <a:solidFill>
                  <a:srgbClr val="333A42"/>
                </a:solidFill>
                <a:latin typeface="Open Sans"/>
              </a:rPr>
              <a:t>esclusivamente a distanza, né può essere considerata in modo automatico sostitutiva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della prima visita medica in presenza</a:t>
            </a:r>
            <a:r>
              <a:rPr lang="it-IT" dirty="0" smtClean="0">
                <a:solidFill>
                  <a:srgbClr val="333A42"/>
                </a:solidFill>
                <a:latin typeface="Open Sans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097866" y="2634734"/>
            <a:ext cx="7579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4097865" y="3287806"/>
            <a:ext cx="73744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333A42"/>
                </a:solidFill>
                <a:latin typeface="Open Sans"/>
              </a:rPr>
              <a:t>La televisita deve </a:t>
            </a:r>
            <a:r>
              <a:rPr lang="it-IT" b="1" dirty="0">
                <a:solidFill>
                  <a:srgbClr val="0070C0"/>
                </a:solidFill>
                <a:latin typeface="Open Sans"/>
              </a:rPr>
              <a:t>essere sempre refertata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. Le modalità di accesso, compartecipazione alla spesa e rendicontazione dell’attività seguono le indicazioni normative previste per ciascun </a:t>
            </a:r>
            <a:r>
              <a:rPr lang="it-IT" dirty="0" err="1">
                <a:solidFill>
                  <a:srgbClr val="333A42"/>
                </a:solidFill>
                <a:latin typeface="Open Sans"/>
              </a:rPr>
              <a:t>setting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 assistenziale. Quando è erogata come specialistica ambulatoriale deve essere rendicontata </a:t>
            </a:r>
            <a:r>
              <a:rPr lang="it-IT" dirty="0" smtClean="0">
                <a:solidFill>
                  <a:srgbClr val="333A42"/>
                </a:solidFill>
                <a:latin typeface="Open Sans"/>
              </a:rPr>
              <a:t>con 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il relativo codice di visita di controllo, deve prevedere la prescrizione su ricettario SSN e la compartecipazione alla spesa, se dovuta.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780" y="245008"/>
            <a:ext cx="1496484" cy="8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2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5828" y="1768562"/>
            <a:ext cx="520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333A42"/>
                </a:solidFill>
                <a:latin typeface="Open Sans"/>
              </a:rPr>
              <a:t>La </a:t>
            </a:r>
            <a:r>
              <a:rPr lang="it-IT" b="1" dirty="0">
                <a:solidFill>
                  <a:srgbClr val="0070C0"/>
                </a:solidFill>
                <a:latin typeface="Open Sans"/>
              </a:rPr>
              <a:t>teleassistenza da parte di professioni sanitarie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</a:t>
            </a:r>
            <a:r>
              <a:rPr lang="it-IT" dirty="0" smtClean="0">
                <a:solidFill>
                  <a:srgbClr val="333A42"/>
                </a:solidFill>
                <a:latin typeface="Open Sans"/>
              </a:rPr>
              <a:t> 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è un atto professionale di pertinenza della relativa professione sanitaria e si basa sull’interazione a distanza tra il professionista e paziente/</a:t>
            </a:r>
            <a:r>
              <a:rPr lang="it-IT" dirty="0" err="1">
                <a:solidFill>
                  <a:srgbClr val="333A42"/>
                </a:solidFill>
                <a:latin typeface="Open Sans"/>
              </a:rPr>
              <a:t>caregiver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 per mezzo di una videochiamata, alla quale si può all’occorrenza aggiungere la condivisione di dati, referti o immagini.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428572" y="365760"/>
            <a:ext cx="51385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 smtClean="0">
              <a:solidFill>
                <a:srgbClr val="333A42"/>
              </a:solidFill>
              <a:latin typeface="Open Sans"/>
            </a:endParaRPr>
          </a:p>
          <a:p>
            <a:pPr algn="just"/>
            <a:endParaRPr lang="it-IT" dirty="0">
              <a:solidFill>
                <a:srgbClr val="333A42"/>
              </a:solidFill>
              <a:latin typeface="Open Sans"/>
            </a:endParaRPr>
          </a:p>
          <a:p>
            <a:pPr algn="just"/>
            <a:endParaRPr lang="it-IT" dirty="0" smtClean="0">
              <a:solidFill>
                <a:srgbClr val="333A42"/>
              </a:solidFill>
              <a:latin typeface="Open Sans"/>
            </a:endParaRPr>
          </a:p>
          <a:p>
            <a:pPr algn="just"/>
            <a:endParaRPr lang="it-IT" dirty="0">
              <a:solidFill>
                <a:srgbClr val="333A42"/>
              </a:solidFill>
              <a:latin typeface="Open Sans"/>
            </a:endParaRPr>
          </a:p>
          <a:p>
            <a:pPr algn="just"/>
            <a:endParaRPr lang="it-IT" dirty="0" smtClean="0">
              <a:solidFill>
                <a:srgbClr val="333A42"/>
              </a:solidFill>
              <a:latin typeface="Open Sans"/>
            </a:endParaRPr>
          </a:p>
          <a:p>
            <a:pPr algn="just"/>
            <a:r>
              <a:rPr lang="it-IT" dirty="0" smtClean="0">
                <a:solidFill>
                  <a:srgbClr val="333A42"/>
                </a:solidFill>
                <a:latin typeface="Open Sans"/>
              </a:rPr>
              <a:t>La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</a:t>
            </a:r>
            <a:r>
              <a:rPr lang="it-IT" b="1" dirty="0">
                <a:solidFill>
                  <a:srgbClr val="0070C0"/>
                </a:solidFill>
                <a:latin typeface="Open Sans"/>
              </a:rPr>
              <a:t>teleconsulenza medico-sanitaria</a:t>
            </a:r>
            <a:r>
              <a:rPr lang="it-IT" dirty="0">
                <a:solidFill>
                  <a:srgbClr val="333A42"/>
                </a:solidFill>
                <a:latin typeface="Open Sans"/>
              </a:rPr>
              <a:t> è un’attività sanitaria, non necessariamente medica ma comunque specifica delle professioni sanitarie, che si svolge a distanza ed è eseguita da due o più persone che hanno differenti responsabilità rispetto al caso specifico.</a:t>
            </a:r>
            <a:endParaRPr lang="it-IT" dirty="0"/>
          </a:p>
        </p:txBody>
      </p:sp>
      <p:pic>
        <p:nvPicPr>
          <p:cNvPr id="6146" name="Picture 2" descr="Il Colloquio di Lavoro, tipologie 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59" y="3338223"/>
            <a:ext cx="3873500" cy="295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o 6"/>
          <p:cNvSpPr/>
          <p:nvPr/>
        </p:nvSpPr>
        <p:spPr>
          <a:xfrm>
            <a:off x="6501383" y="4447990"/>
            <a:ext cx="1939883" cy="1295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Colloquio congiunto nel</a:t>
            </a:r>
          </a:p>
          <a:p>
            <a:pPr algn="ctr"/>
            <a:r>
              <a:rPr lang="it-IT" dirty="0" smtClean="0"/>
              <a:t>TEAM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95868" y="440267"/>
            <a:ext cx="10871199" cy="66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DOCUMENTARE IN TELEASSISTENZA E TELECONSULENZA</a:t>
            </a:r>
          </a:p>
          <a:p>
            <a:pPr algn="ctr"/>
            <a:r>
              <a:rPr lang="it-IT" sz="1600" dirty="0" smtClean="0"/>
              <a:t>NELLA PROFESSIONE INFERMIERISTICA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95868" y="6292334"/>
            <a:ext cx="5463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Regione Lombardia, DELIBERAZIONE </a:t>
            </a:r>
            <a:r>
              <a:rPr lang="it-IT" sz="1400" dirty="0"/>
              <a:t>N° XI / 3528 Seduta del 05/08/2020</a:t>
            </a:r>
          </a:p>
        </p:txBody>
      </p:sp>
    </p:spTree>
    <p:extLst>
      <p:ext uri="{BB962C8B-B14F-4D97-AF65-F5344CB8AC3E}">
        <p14:creationId xmlns:p14="http://schemas.microsoft.com/office/powerpoint/2010/main" val="261936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74" y="110067"/>
            <a:ext cx="9128946" cy="513503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143933" y="110067"/>
            <a:ext cx="11921067" cy="872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ESPERIENZA DELLA FONDAZIONE IRCCS POLICLINICO SAN MATTEO DI PAVIA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143933" y="4764024"/>
            <a:ext cx="5881963" cy="197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PUNTI DI FORZA</a:t>
            </a: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ACCESSIBILITA’</a:t>
            </a: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CONVENIENZA</a:t>
            </a: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CONTINUITA’ DELLE CURE</a:t>
            </a:r>
          </a:p>
          <a:p>
            <a:pPr marL="342900" indent="-342900">
              <a:buFontTx/>
              <a:buChar char="-"/>
            </a:pP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25896" y="4764024"/>
            <a:ext cx="6039104" cy="1975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PUNTI DI DEBOLEZZA</a:t>
            </a:r>
          </a:p>
          <a:p>
            <a:endParaRPr lang="it-IT" sz="2800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LIMITAZIONI TECNICHE</a:t>
            </a: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BARRIERA LINGUISTICA E/O CULTURALE</a:t>
            </a: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SICUREZZA DEI DATI (PRIVACY)</a:t>
            </a:r>
          </a:p>
          <a:p>
            <a:pPr marL="342900" indent="-342900">
              <a:buFontTx/>
              <a:buChar char="-"/>
            </a:pPr>
            <a:r>
              <a:rPr lang="it-IT" sz="1600" b="1" dirty="0" smtClean="0">
                <a:solidFill>
                  <a:srgbClr val="002060"/>
                </a:solidFill>
              </a:rPr>
              <a:t>CONDIZIONI CLINICHE</a:t>
            </a:r>
          </a:p>
          <a:p>
            <a:endParaRPr lang="it-IT" sz="2800" b="1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-1" r="-22415"/>
          <a:stretch/>
        </p:blipFill>
        <p:spPr>
          <a:xfrm>
            <a:off x="8121734" y="1728216"/>
            <a:ext cx="4665472" cy="2624328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>
            <a:off x="6291072" y="2569464"/>
            <a:ext cx="1728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29" y="1234441"/>
            <a:ext cx="3498047" cy="254040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65600" y="2725574"/>
            <a:ext cx="2008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 visita chirurgic</a:t>
            </a:r>
            <a:r>
              <a:rPr lang="it-IT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it-IT" sz="1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q.d</a:t>
            </a:r>
            <a:r>
              <a:rPr lang="it-IT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obesità</a:t>
            </a:r>
            <a:endParaRPr lang="it-IT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20040" y="1170432"/>
            <a:ext cx="1069848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1</a:t>
            </a:r>
            <a:endParaRPr lang="it-IT" sz="3200" dirty="0"/>
          </a:p>
        </p:txBody>
      </p:sp>
      <p:sp>
        <p:nvSpPr>
          <p:cNvPr id="14" name="Rettangolo 13"/>
          <p:cNvSpPr/>
          <p:nvPr/>
        </p:nvSpPr>
        <p:spPr>
          <a:xfrm>
            <a:off x="329184" y="3794760"/>
            <a:ext cx="1069848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2</a:t>
            </a:r>
            <a:endParaRPr lang="it-IT" sz="3200" dirty="0"/>
          </a:p>
        </p:txBody>
      </p:sp>
      <p:sp>
        <p:nvSpPr>
          <p:cNvPr id="15" name="Rettangolo 14"/>
          <p:cNvSpPr/>
          <p:nvPr/>
        </p:nvSpPr>
        <p:spPr>
          <a:xfrm>
            <a:off x="1569721" y="3794760"/>
            <a:ext cx="2983991" cy="74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Inserimento prenotazione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629994" y="1170432"/>
            <a:ext cx="1069848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3</a:t>
            </a:r>
            <a:endParaRPr lang="it-IT" sz="3200" dirty="0"/>
          </a:p>
        </p:txBody>
      </p:sp>
      <p:sp>
        <p:nvSpPr>
          <p:cNvPr id="17" name="Rettangolo 16"/>
          <p:cNvSpPr/>
          <p:nvPr/>
        </p:nvSpPr>
        <p:spPr>
          <a:xfrm>
            <a:off x="4724401" y="1449324"/>
            <a:ext cx="3294887" cy="3314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3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408</TotalTime>
  <Words>456</Words>
  <Application>Microsoft Office PowerPoint</Application>
  <PresentationFormat>Widescreen</PresentationFormat>
  <Paragraphs>148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Wingdings</vt:lpstr>
      <vt:lpstr>RetrospectVTI</vt:lpstr>
      <vt:lpstr>TRA IL DIRE E IL FARE BISOGNA DOCUMENTARE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Ringrazio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lenovo</cp:lastModifiedBy>
  <cp:revision>48</cp:revision>
  <dcterms:created xsi:type="dcterms:W3CDTF">2022-02-27T17:36:31Z</dcterms:created>
  <dcterms:modified xsi:type="dcterms:W3CDTF">2024-05-15T21:43:50Z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